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Radley" charset="1" panose="00000500000000000000"/>
      <p:regular r:id="rId13"/>
    </p:embeddedFont>
    <p:embeddedFont>
      <p:font typeface="Times New Roman" charset="1" panose="02020603050405020304"/>
      <p:regular r:id="rId14"/>
    </p:embeddedFont>
    <p:embeddedFont>
      <p:font typeface="Carlito" charset="1" panose="020F0502020204030204"/>
      <p:regular r:id="rId15"/>
    </p:embeddedFont>
    <p:embeddedFont>
      <p:font typeface="Radley Italics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99228" y="6810716"/>
            <a:ext cx="9689545" cy="2447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968"/>
              </a:lnSpc>
              <a:spcBef>
                <a:spcPct val="0"/>
              </a:spcBef>
            </a:pPr>
            <a:r>
              <a:rPr lang="en-US" sz="14263">
                <a:solidFill>
                  <a:srgbClr val="6D51B2"/>
                </a:solidFill>
                <a:latin typeface="Radley"/>
                <a:ea typeface="Radley"/>
                <a:cs typeface="Radley"/>
                <a:sym typeface="Radley"/>
              </a:rPr>
              <a:t>WELCOME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514135" y="8989060"/>
            <a:ext cx="290822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98A8B7"/>
                </a:solidFill>
                <a:latin typeface="Radley"/>
                <a:ea typeface="Radley"/>
                <a:cs typeface="Radley"/>
                <a:sym typeface="Radley"/>
              </a:rPr>
              <a:t>FUTURE VISION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296400" y="2767539"/>
            <a:ext cx="8324850" cy="6934200"/>
            <a:chOff x="0" y="0"/>
            <a:chExt cx="1289737" cy="1074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9737" cy="1074289"/>
            </a:xfrm>
            <a:custGeom>
              <a:avLst/>
              <a:gdLst/>
              <a:ahLst/>
              <a:cxnLst/>
              <a:rect r="r" b="b" t="t" l="l"/>
              <a:pathLst>
                <a:path h="1074289" w="1289737">
                  <a:moveTo>
                    <a:pt x="92998" y="0"/>
                  </a:moveTo>
                  <a:lnTo>
                    <a:pt x="1196739" y="0"/>
                  </a:lnTo>
                  <a:cubicBezTo>
                    <a:pt x="1221404" y="0"/>
                    <a:pt x="1245058" y="9798"/>
                    <a:pt x="1262499" y="27238"/>
                  </a:cubicBezTo>
                  <a:cubicBezTo>
                    <a:pt x="1279939" y="44679"/>
                    <a:pt x="1289737" y="68333"/>
                    <a:pt x="1289737" y="92998"/>
                  </a:cubicBezTo>
                  <a:lnTo>
                    <a:pt x="1289737" y="981291"/>
                  </a:lnTo>
                  <a:cubicBezTo>
                    <a:pt x="1289737" y="1005956"/>
                    <a:pt x="1279939" y="1029610"/>
                    <a:pt x="1262499" y="1047051"/>
                  </a:cubicBezTo>
                  <a:cubicBezTo>
                    <a:pt x="1245058" y="1064491"/>
                    <a:pt x="1221404" y="1074289"/>
                    <a:pt x="1196739" y="1074289"/>
                  </a:cubicBezTo>
                  <a:lnTo>
                    <a:pt x="92998" y="1074289"/>
                  </a:lnTo>
                  <a:cubicBezTo>
                    <a:pt x="68333" y="1074289"/>
                    <a:pt x="44679" y="1064491"/>
                    <a:pt x="27238" y="1047051"/>
                  </a:cubicBezTo>
                  <a:cubicBezTo>
                    <a:pt x="9798" y="1029610"/>
                    <a:pt x="0" y="1005956"/>
                    <a:pt x="0" y="981291"/>
                  </a:cubicBezTo>
                  <a:lnTo>
                    <a:pt x="0" y="92998"/>
                  </a:lnTo>
                  <a:cubicBezTo>
                    <a:pt x="0" y="68333"/>
                    <a:pt x="9798" y="44679"/>
                    <a:pt x="27238" y="27238"/>
                  </a:cubicBezTo>
                  <a:cubicBezTo>
                    <a:pt x="44679" y="9798"/>
                    <a:pt x="68333" y="0"/>
                    <a:pt x="92998" y="0"/>
                  </a:cubicBezTo>
                  <a:close/>
                </a:path>
              </a:pathLst>
            </a:custGeom>
            <a:blipFill>
              <a:blip r:embed="rId3"/>
              <a:stretch>
                <a:fillRect l="-329" t="0" r="-329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6750" y="194039"/>
            <a:ext cx="16954500" cy="2172955"/>
            <a:chOff x="0" y="0"/>
            <a:chExt cx="22606000" cy="2897274"/>
          </a:xfrm>
        </p:grpSpPr>
        <p:sp>
          <p:nvSpPr>
            <p:cNvPr name="AutoShape 6" id="6"/>
            <p:cNvSpPr/>
            <p:nvPr/>
          </p:nvSpPr>
          <p:spPr>
            <a:xfrm>
              <a:off x="0" y="2884574"/>
              <a:ext cx="22606000" cy="0"/>
            </a:xfrm>
            <a:prstGeom prst="line">
              <a:avLst/>
            </a:prstGeom>
            <a:ln cap="flat" w="25400">
              <a:solidFill>
                <a:srgbClr val="F8FAFC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66700"/>
              <a:ext cx="22606000" cy="2630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4299"/>
                </a:lnSpc>
              </a:pPr>
              <a:r>
                <a:rPr lang="en-US" sz="14299" spc="-285" u="none">
                  <a:solidFill>
                    <a:srgbClr val="6D51B2"/>
                  </a:solidFill>
                  <a:latin typeface="Radley"/>
                  <a:ea typeface="Radley"/>
                  <a:cs typeface="Radley"/>
                  <a:sym typeface="Radley"/>
                </a:rPr>
                <a:t>Virtual Assistant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70426" y="2462764"/>
            <a:ext cx="8052287" cy="7015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02"/>
              </a:lnSpc>
              <a:spcBef>
                <a:spcPct val="0"/>
              </a:spcBef>
            </a:pPr>
            <a:r>
              <a:rPr lang="en-US" sz="5359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Project Overview</a:t>
            </a:r>
          </a:p>
          <a:p>
            <a:pPr algn="ctr">
              <a:lnSpc>
                <a:spcPts val="2882"/>
              </a:lnSpc>
              <a:spcBef>
                <a:spcPct val="0"/>
              </a:spcBef>
            </a:pPr>
          </a:p>
          <a:p>
            <a:pPr algn="just">
              <a:lnSpc>
                <a:spcPts val="3453"/>
              </a:lnSpc>
              <a:spcBef>
                <a:spcPct val="0"/>
              </a:spcBef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Virtual AI Interview &amp; Conversation Assistant</a:t>
            </a:r>
          </a:p>
          <a:p>
            <a:pPr algn="just" marL="532547" indent="-266274" lvl="1">
              <a:lnSpc>
                <a:spcPts val="3453"/>
              </a:lnSpc>
              <a:buFont typeface="Arial"/>
              <a:buChar char="•"/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An intelligent, voice-driven virtual assistant designed for interviews, study discussions, and general conversation</a:t>
            </a:r>
          </a:p>
          <a:p>
            <a:pPr algn="just" marL="532547" indent="-266274" lvl="1">
              <a:lnSpc>
                <a:spcPts val="3453"/>
              </a:lnSpc>
              <a:buFont typeface="Arial"/>
              <a:buChar char="•"/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Combines real-time speech recognition, AI-generated responses, and human-like visual presence</a:t>
            </a:r>
          </a:p>
          <a:p>
            <a:pPr algn="just" marL="532547" indent="-266274" lvl="1">
              <a:lnSpc>
                <a:spcPts val="3453"/>
              </a:lnSpc>
              <a:buFont typeface="Arial"/>
              <a:buChar char="•"/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Designed to feel natural, responsive, and immersive, not like a chatbot</a:t>
            </a:r>
          </a:p>
          <a:p>
            <a:pPr algn="just" marL="532547" indent="-266274" lvl="1">
              <a:lnSpc>
                <a:spcPts val="3453"/>
              </a:lnSpc>
              <a:buFont typeface="Arial"/>
              <a:buChar char="•"/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Focused on real-world usability, not just demo functionality</a:t>
            </a:r>
          </a:p>
          <a:p>
            <a:pPr algn="just">
              <a:lnSpc>
                <a:spcPts val="3453"/>
              </a:lnSpc>
              <a:spcBef>
                <a:spcPct val="0"/>
              </a:spcBef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Key Goal:</a:t>
            </a:r>
          </a:p>
          <a:p>
            <a:pPr algn="just" marL="532547" indent="-266274" lvl="1">
              <a:lnSpc>
                <a:spcPts val="3453"/>
              </a:lnSpc>
              <a:buFont typeface="Arial"/>
              <a:buChar char="•"/>
            </a:pPr>
            <a:r>
              <a:rPr lang="en-US" sz="2466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Create a human-centric AI interaction experience that feels conversational, professional, and engaging.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29875" y="0"/>
            <a:ext cx="7858125" cy="10287000"/>
            <a:chOff x="0" y="0"/>
            <a:chExt cx="1217429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17429" cy="1593725"/>
            </a:xfrm>
            <a:custGeom>
              <a:avLst/>
              <a:gdLst/>
              <a:ahLst/>
              <a:cxnLst/>
              <a:rect r="r" b="b" t="t" l="l"/>
              <a:pathLst>
                <a:path h="1593725" w="1217429">
                  <a:moveTo>
                    <a:pt x="0" y="0"/>
                  </a:moveTo>
                  <a:lnTo>
                    <a:pt x="1217429" y="0"/>
                  </a:lnTo>
                  <a:lnTo>
                    <a:pt x="121742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0" t="-255" r="0" b="-255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40241" y="644580"/>
            <a:ext cx="9244326" cy="8864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6"/>
              </a:lnSpc>
              <a:spcBef>
                <a:spcPct val="0"/>
              </a:spcBef>
            </a:pPr>
            <a:r>
              <a:rPr lang="en-US" sz="70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 </a:t>
            </a:r>
            <a:r>
              <a:rPr lang="en-US" sz="7054">
                <a:solidFill>
                  <a:srgbClr val="EEE8E0"/>
                </a:solidFill>
                <a:latin typeface="Radley"/>
                <a:ea typeface="Radley"/>
                <a:cs typeface="Radley"/>
                <a:sym typeface="Radley"/>
              </a:rPr>
              <a:t>Problem Statement</a:t>
            </a:r>
          </a:p>
          <a:p>
            <a:pPr algn="ctr">
              <a:lnSpc>
                <a:spcPts val="1616"/>
              </a:lnSpc>
              <a:spcBef>
                <a:spcPct val="0"/>
              </a:spcBef>
            </a:pPr>
          </a:p>
          <a:p>
            <a:pPr algn="just">
              <a:lnSpc>
                <a:spcPts val="4136"/>
              </a:lnSpc>
              <a:spcBef>
                <a:spcPct val="0"/>
              </a:spcBef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Why Existing AI Assistants Fail</a:t>
            </a:r>
          </a:p>
          <a:p>
            <a:pPr algn="just">
              <a:lnSpc>
                <a:spcPts val="1476"/>
              </a:lnSpc>
              <a:spcBef>
                <a:spcPct val="0"/>
              </a:spcBef>
            </a:pPr>
          </a:p>
          <a:p>
            <a:pPr algn="just" marL="637855" indent="-318927" lvl="1">
              <a:lnSpc>
                <a:spcPts val="4136"/>
              </a:lnSpc>
              <a:buFont typeface="Arial"/>
              <a:buChar char="•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Most AI chatbots are text-only or feel robotic</a:t>
            </a:r>
          </a:p>
          <a:p>
            <a:pPr algn="just" marL="637855" indent="-318927" lvl="1">
              <a:lnSpc>
                <a:spcPts val="4136"/>
              </a:lnSpc>
              <a:buFont typeface="Arial"/>
              <a:buChar char="•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Voice assistants lack visual feedback, reducing trust and engagement</a:t>
            </a:r>
          </a:p>
          <a:p>
            <a:pPr algn="just" marL="637855" indent="-318927" lvl="1">
              <a:lnSpc>
                <a:spcPts val="4136"/>
              </a:lnSpc>
              <a:buFont typeface="Arial"/>
              <a:buChar char="•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Interview preparation tools are:</a:t>
            </a:r>
          </a:p>
          <a:p>
            <a:pPr algn="just" marL="637855" indent="-318927" lvl="1">
              <a:lnSpc>
                <a:spcPts val="4136"/>
              </a:lnSpc>
              <a:buAutoNum type="arabicPeriod" startAt="1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Static</a:t>
            </a:r>
          </a:p>
          <a:p>
            <a:pPr algn="just" marL="637855" indent="-318927" lvl="1">
              <a:lnSpc>
                <a:spcPts val="4136"/>
              </a:lnSpc>
              <a:buAutoNum type="arabicPeriod" startAt="1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Script-based</a:t>
            </a:r>
          </a:p>
          <a:p>
            <a:pPr algn="just" marL="637855" indent="-318927" lvl="1">
              <a:lnSpc>
                <a:spcPts val="4136"/>
              </a:lnSpc>
              <a:buAutoNum type="arabicPeriod" startAt="1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Non-interactive</a:t>
            </a:r>
          </a:p>
          <a:p>
            <a:pPr algn="l" marL="637855" indent="-318927" lvl="1">
              <a:lnSpc>
                <a:spcPts val="4136"/>
              </a:lnSpc>
              <a:buFont typeface="Arial"/>
              <a:buChar char="•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Users disengage quickly due to unnatural interaction flow</a:t>
            </a:r>
          </a:p>
          <a:p>
            <a:pPr algn="just">
              <a:lnSpc>
                <a:spcPts val="1896"/>
              </a:lnSpc>
            </a:pPr>
          </a:p>
          <a:p>
            <a:pPr algn="just">
              <a:lnSpc>
                <a:spcPts val="4136"/>
              </a:lnSpc>
              <a:spcBef>
                <a:spcPct val="0"/>
              </a:spcBef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Challenge:</a:t>
            </a:r>
          </a:p>
          <a:p>
            <a:pPr algn="just">
              <a:lnSpc>
                <a:spcPts val="1476"/>
              </a:lnSpc>
              <a:spcBef>
                <a:spcPct val="0"/>
              </a:spcBef>
            </a:pPr>
          </a:p>
          <a:p>
            <a:pPr algn="just" marL="637855" indent="-318927" lvl="1">
              <a:lnSpc>
                <a:spcPts val="4136"/>
              </a:lnSpc>
              <a:buFont typeface="Arial"/>
              <a:buChar char="•"/>
            </a:pPr>
            <a:r>
              <a:rPr lang="en-US" sz="2954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How do we make AI conversations feel closer to human-to-human communication?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296400" y="666750"/>
            <a:ext cx="4010025" cy="8953500"/>
            <a:chOff x="0" y="0"/>
            <a:chExt cx="1479244" cy="33028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79244" cy="3302824"/>
            </a:xfrm>
            <a:custGeom>
              <a:avLst/>
              <a:gdLst/>
              <a:ahLst/>
              <a:cxnLst/>
              <a:rect r="r" b="b" t="t" l="l"/>
              <a:pathLst>
                <a:path h="3302824" w="1479244">
                  <a:moveTo>
                    <a:pt x="0" y="0"/>
                  </a:moveTo>
                  <a:lnTo>
                    <a:pt x="1479244" y="0"/>
                  </a:lnTo>
                  <a:lnTo>
                    <a:pt x="1479244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3"/>
              <a:stretch>
                <a:fillRect l="0" t="-322" r="0" b="-322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11225" y="666750"/>
            <a:ext cx="4676775" cy="8953500"/>
            <a:chOff x="0" y="0"/>
            <a:chExt cx="1725199" cy="330282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25199" cy="3302824"/>
            </a:xfrm>
            <a:custGeom>
              <a:avLst/>
              <a:gdLst/>
              <a:ahLst/>
              <a:cxnLst/>
              <a:rect r="r" b="b" t="t" l="l"/>
              <a:pathLst>
                <a:path h="3302824" w="1725199">
                  <a:moveTo>
                    <a:pt x="0" y="0"/>
                  </a:moveTo>
                  <a:lnTo>
                    <a:pt x="1725199" y="0"/>
                  </a:lnTo>
                  <a:lnTo>
                    <a:pt x="1725199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4"/>
              <a:stretch>
                <a:fillRect l="0" t="-225" r="0" b="-225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518788" y="1330960"/>
            <a:ext cx="8472812" cy="6928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24"/>
              </a:lnSpc>
              <a:spcBef>
                <a:spcPct val="0"/>
              </a:spcBef>
            </a:pPr>
            <a:r>
              <a:rPr lang="en-US" sz="6660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Solution Architecture</a:t>
            </a:r>
          </a:p>
          <a:p>
            <a:pPr algn="just">
              <a:lnSpc>
                <a:spcPts val="3783"/>
              </a:lnSpc>
              <a:spcBef>
                <a:spcPct val="0"/>
              </a:spcBef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Our Approach</a:t>
            </a:r>
          </a:p>
          <a:p>
            <a:pPr algn="just" marL="583526" indent="-291763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Voice-first interaction</a:t>
            </a:r>
          </a:p>
          <a:p>
            <a:pPr algn="just">
              <a:lnSpc>
                <a:spcPts val="3783"/>
              </a:lnSpc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          =&gt; </a:t>
            </a: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User speaks naturally using the Web Speech API</a:t>
            </a:r>
          </a:p>
          <a:p>
            <a:pPr algn="just">
              <a:lnSpc>
                <a:spcPts val="3783"/>
              </a:lnSpc>
              <a:spcBef>
                <a:spcPct val="0"/>
              </a:spcBef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Intelligent backend</a:t>
            </a:r>
          </a:p>
          <a:p>
            <a:pPr algn="just" marL="583526" indent="-291763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AI processes user intent and generates contextual responses</a:t>
            </a:r>
          </a:p>
          <a:p>
            <a:pPr algn="just">
              <a:lnSpc>
                <a:spcPts val="3783"/>
              </a:lnSpc>
              <a:spcBef>
                <a:spcPct val="0"/>
              </a:spcBef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Visual AI presence</a:t>
            </a:r>
          </a:p>
          <a:p>
            <a:pPr algn="just" marL="583526" indent="-291763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Dynamic avatar video plays only while AI is speaking</a:t>
            </a:r>
          </a:p>
          <a:p>
            <a:pPr algn="just">
              <a:lnSpc>
                <a:spcPts val="3783"/>
              </a:lnSpc>
              <a:spcBef>
                <a:spcPct val="0"/>
              </a:spcBef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State-driven synchronization</a:t>
            </a:r>
          </a:p>
          <a:p>
            <a:pPr algn="just" marL="583526" indent="-291763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AI speaking → avatar animation plays</a:t>
            </a:r>
          </a:p>
          <a:p>
            <a:pPr algn="just" marL="583526" indent="-291763" lvl="1">
              <a:lnSpc>
                <a:spcPts val="3783"/>
              </a:lnSpc>
              <a:buFont typeface="Arial"/>
              <a:buChar char="•"/>
            </a:pPr>
            <a:r>
              <a:rPr lang="en-US" sz="2702">
                <a:solidFill>
                  <a:srgbClr val="FFFFFF"/>
                </a:solidFill>
                <a:latin typeface="Radley"/>
                <a:ea typeface="Radley"/>
                <a:cs typeface="Radley"/>
                <a:sym typeface="Radley"/>
              </a:rPr>
              <a:t>User speaking → avatar pauses (idle state)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583095" y="6038850"/>
            <a:ext cx="4010025" cy="3581400"/>
            <a:chOff x="0" y="0"/>
            <a:chExt cx="1391532" cy="12427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91532" cy="1242794"/>
            </a:xfrm>
            <a:custGeom>
              <a:avLst/>
              <a:gdLst/>
              <a:ahLst/>
              <a:cxnLst/>
              <a:rect r="r" b="b" t="t" l="l"/>
              <a:pathLst>
                <a:path h="1242794" w="1391532">
                  <a:moveTo>
                    <a:pt x="0" y="0"/>
                  </a:moveTo>
                  <a:lnTo>
                    <a:pt x="1391532" y="0"/>
                  </a:lnTo>
                  <a:lnTo>
                    <a:pt x="1391532" y="1242794"/>
                  </a:lnTo>
                  <a:lnTo>
                    <a:pt x="0" y="1242794"/>
                  </a:lnTo>
                  <a:close/>
                </a:path>
              </a:pathLst>
            </a:custGeom>
            <a:blipFill>
              <a:blip r:embed="rId3"/>
              <a:stretch>
                <a:fillRect l="-104" t="0" r="-104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554965" y="6038850"/>
            <a:ext cx="4010025" cy="3581400"/>
            <a:chOff x="0" y="0"/>
            <a:chExt cx="1391532" cy="12427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91532" cy="1242794"/>
            </a:xfrm>
            <a:custGeom>
              <a:avLst/>
              <a:gdLst/>
              <a:ahLst/>
              <a:cxnLst/>
              <a:rect r="r" b="b" t="t" l="l"/>
              <a:pathLst>
                <a:path h="1242794" w="1391532">
                  <a:moveTo>
                    <a:pt x="0" y="0"/>
                  </a:moveTo>
                  <a:lnTo>
                    <a:pt x="1391532" y="0"/>
                  </a:lnTo>
                  <a:lnTo>
                    <a:pt x="1391532" y="1242794"/>
                  </a:lnTo>
                  <a:lnTo>
                    <a:pt x="0" y="1242794"/>
                  </a:lnTo>
                  <a:close/>
                </a:path>
              </a:pathLst>
            </a:custGeom>
            <a:blipFill>
              <a:blip r:embed="rId4"/>
              <a:stretch>
                <a:fillRect l="-104" t="0" r="-104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611225" y="6038850"/>
            <a:ext cx="4010025" cy="3581400"/>
            <a:chOff x="0" y="0"/>
            <a:chExt cx="1391532" cy="12427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91532" cy="1242794"/>
            </a:xfrm>
            <a:custGeom>
              <a:avLst/>
              <a:gdLst/>
              <a:ahLst/>
              <a:cxnLst/>
              <a:rect r="r" b="b" t="t" l="l"/>
              <a:pathLst>
                <a:path h="1242794" w="1391532">
                  <a:moveTo>
                    <a:pt x="0" y="0"/>
                  </a:moveTo>
                  <a:lnTo>
                    <a:pt x="1391532" y="0"/>
                  </a:lnTo>
                  <a:lnTo>
                    <a:pt x="1391532" y="1242794"/>
                  </a:lnTo>
                  <a:lnTo>
                    <a:pt x="0" y="1242794"/>
                  </a:lnTo>
                  <a:close/>
                </a:path>
              </a:pathLst>
            </a:custGeom>
            <a:blipFill>
              <a:blip r:embed="rId5"/>
              <a:stretch>
                <a:fillRect l="-104" t="0" r="-104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66750" y="723900"/>
            <a:ext cx="13249275" cy="1004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40"/>
              </a:lnSpc>
              <a:spcBef>
                <a:spcPct val="0"/>
              </a:spcBef>
            </a:pPr>
            <a:r>
              <a:rPr lang="en-US" sz="7000">
                <a:solidFill>
                  <a:srgbClr val="F8FAFC"/>
                </a:solidFill>
                <a:latin typeface="Radley"/>
                <a:ea typeface="Radley"/>
                <a:cs typeface="Radley"/>
                <a:sym typeface="Radley"/>
              </a:rPr>
              <a:t>Key Innovations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43720"/>
            <a:ext cx="3733381" cy="114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7"/>
              </a:lnSpc>
              <a:spcBef>
                <a:spcPct val="0"/>
              </a:spcBef>
            </a:pPr>
            <a:r>
              <a:rPr lang="en-US" sz="2226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Time-accurate avatar behavior</a:t>
            </a:r>
          </a:p>
          <a:p>
            <a:pPr algn="just">
              <a:lnSpc>
                <a:spcPts val="2977"/>
              </a:lnSpc>
              <a:spcBef>
                <a:spcPct val="0"/>
              </a:spcBef>
            </a:pPr>
            <a:r>
              <a:rPr lang="en-US" sz="2126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Avatar animation duration exactly matches AI speech duration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14108" y="4147089"/>
            <a:ext cx="3629892" cy="114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20"/>
              </a:lnSpc>
              <a:spcBef>
                <a:spcPct val="0"/>
              </a:spcBef>
            </a:pPr>
            <a:r>
              <a:rPr lang="en-US" sz="2157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fake animations</a:t>
            </a:r>
          </a:p>
          <a:p>
            <a:pPr algn="l">
              <a:lnSpc>
                <a:spcPts val="3020"/>
              </a:lnSpc>
              <a:spcBef>
                <a:spcPct val="0"/>
              </a:spcBef>
            </a:pPr>
            <a:r>
              <a:rPr lang="en-US" sz="2157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Visuals are driven by real interaction states, not timers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34356" y="4021583"/>
            <a:ext cx="3150275" cy="140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4"/>
              </a:lnSpc>
              <a:spcBef>
                <a:spcPct val="0"/>
              </a:spcBef>
            </a:pPr>
            <a:r>
              <a:rPr lang="en-US" sz="2024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Multi-mode intelligence</a:t>
            </a:r>
          </a:p>
          <a:p>
            <a:pPr algn="l" marL="437154" indent="-218577" lvl="1">
              <a:lnSpc>
                <a:spcPts val="2834"/>
              </a:lnSpc>
              <a:buFont typeface="Arial"/>
              <a:buChar char="•"/>
            </a:pPr>
            <a:r>
              <a:rPr lang="en-US" sz="2024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Interview mode</a:t>
            </a:r>
          </a:p>
          <a:p>
            <a:pPr algn="l" marL="437154" indent="-218577" lvl="1">
              <a:lnSpc>
                <a:spcPts val="2834"/>
              </a:lnSpc>
              <a:buFont typeface="Arial"/>
              <a:buChar char="•"/>
            </a:pPr>
            <a:r>
              <a:rPr lang="en-US" sz="2024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 discussion mode</a:t>
            </a:r>
          </a:p>
          <a:p>
            <a:pPr algn="ctr" marL="437154" indent="-218577" lvl="1">
              <a:lnSpc>
                <a:spcPts val="2834"/>
              </a:lnSpc>
              <a:buFont typeface="Arial"/>
              <a:buChar char="•"/>
            </a:pPr>
            <a:r>
              <a:rPr lang="en-US" sz="2024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Casual conversation mode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37106" y="4147089"/>
            <a:ext cx="3750297" cy="1144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6"/>
              </a:lnSpc>
              <a:spcBef>
                <a:spcPct val="0"/>
              </a:spcBef>
            </a:pPr>
            <a:r>
              <a:rPr lang="en-US" sz="2190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Scalable design</a:t>
            </a:r>
          </a:p>
          <a:p>
            <a:pPr algn="l">
              <a:lnSpc>
                <a:spcPts val="3066"/>
              </a:lnSpc>
              <a:spcBef>
                <a:spcPct val="0"/>
              </a:spcBef>
            </a:pPr>
            <a:r>
              <a:rPr lang="en-US" sz="2190">
                <a:solidFill>
                  <a:srgbClr val="F8FAF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Easily extendable to real lip-sync, 3D avatars, or AR/VR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0" t="-205" r="0" b="-205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68854" y="866775"/>
            <a:ext cx="8319611" cy="8330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Impact &amp; Future Scope</a:t>
            </a:r>
          </a:p>
          <a:p>
            <a:pPr algn="just">
              <a:lnSpc>
                <a:spcPts val="4291"/>
              </a:lnSpc>
              <a:spcBef>
                <a:spcPct val="0"/>
              </a:spcBef>
            </a:pPr>
          </a:p>
          <a:p>
            <a:pPr algn="just">
              <a:lnSpc>
                <a:spcPts val="4291"/>
              </a:lnSpc>
              <a:spcBef>
                <a:spcPct val="0"/>
              </a:spcBef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Real-World Applications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interview preparation platforms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 tutors and study assistants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 screening tools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support avatars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Digital humans for education and training</a:t>
            </a:r>
          </a:p>
          <a:p>
            <a:pPr algn="just">
              <a:lnSpc>
                <a:spcPts val="4291"/>
              </a:lnSpc>
              <a:spcBef>
                <a:spcPct val="0"/>
              </a:spcBef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Enhancements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lip-sync using ML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Emotion-aware responses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interview feedback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Multilingual support</a:t>
            </a:r>
          </a:p>
          <a:p>
            <a:pPr algn="just" marL="661789" indent="-330895" lvl="1">
              <a:lnSpc>
                <a:spcPts val="4291"/>
              </a:lnSpc>
              <a:buFont typeface="Arial"/>
              <a:buChar char="•"/>
            </a:pPr>
            <a:r>
              <a:rPr lang="en-US" sz="30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XR-based AI avatars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12" t="0" r="-6058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34674" y="3243267"/>
            <a:ext cx="6569697" cy="2813045"/>
            <a:chOff x="0" y="0"/>
            <a:chExt cx="8759596" cy="3750727"/>
          </a:xfrm>
        </p:grpSpPr>
        <p:sp>
          <p:nvSpPr>
            <p:cNvPr name="AutoShape 4" id="4"/>
            <p:cNvSpPr/>
            <p:nvPr/>
          </p:nvSpPr>
          <p:spPr>
            <a:xfrm flipV="true">
              <a:off x="18" y="3725327"/>
              <a:ext cx="8759543" cy="12700"/>
            </a:xfrm>
            <a:prstGeom prst="line">
              <a:avLst/>
            </a:prstGeom>
            <a:ln cap="flat" w="25400">
              <a:solidFill>
                <a:srgbClr val="F8FAFC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 flipV="true">
              <a:off x="35" y="1333500"/>
              <a:ext cx="8759543" cy="12700"/>
            </a:xfrm>
            <a:prstGeom prst="line">
              <a:avLst/>
            </a:prstGeom>
            <a:ln cap="flat" w="25400">
              <a:solidFill>
                <a:srgbClr val="F8FAFC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52" y="0"/>
              <a:ext cx="8759543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2" y="1902881"/>
              <a:ext cx="8759543" cy="4783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8FAFC"/>
                  </a:solidFill>
                  <a:latin typeface="Carlito"/>
                  <a:ea typeface="Carlito"/>
                  <a:cs typeface="Carlito"/>
                  <a:sym typeface="Carlito"/>
                </a:rPr>
                <a:t>EMAIL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52" y="2393946"/>
              <a:ext cx="8759543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3499">
                  <a:solidFill>
                    <a:srgbClr val="F8FAFC"/>
                  </a:solidFill>
                  <a:latin typeface="Radley"/>
                  <a:ea typeface="Radley"/>
                  <a:cs typeface="Radley"/>
                  <a:sym typeface="Radley"/>
                </a:rPr>
                <a:t>chsuryachowdary12@gmail.com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3458809"/>
            <a:ext cx="8324850" cy="2921319"/>
            <a:chOff x="0" y="0"/>
            <a:chExt cx="11099800" cy="389509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49111" y="1215813"/>
              <a:ext cx="11050689" cy="26792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840"/>
                </a:lnSpc>
              </a:pPr>
              <a:r>
                <a:rPr lang="en-US" sz="7000">
                  <a:solidFill>
                    <a:srgbClr val="F8FAFC"/>
                  </a:solidFill>
                  <a:latin typeface="Radley"/>
                  <a:ea typeface="Radley"/>
                  <a:cs typeface="Radley"/>
                  <a:sym typeface="Radley"/>
                </a:rPr>
                <a:t>Get in Touch with Our Team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7150"/>
              <a:ext cx="11050689" cy="6455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00"/>
                </a:lnSpc>
              </a:pPr>
              <a:r>
                <a:rPr lang="en-US" sz="3500" i="true" u="none">
                  <a:solidFill>
                    <a:srgbClr val="F8FAFC"/>
                  </a:solidFill>
                  <a:latin typeface="Radley Italics"/>
                  <a:ea typeface="Radley Italics"/>
                  <a:cs typeface="Radley Italics"/>
                  <a:sym typeface="Radley Italics"/>
                </a:rPr>
                <a:t>Contact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Virtual Assistant</dc:description>
  <dc:identifier>DAG-aCf-MIU</dc:identifier>
  <dcterms:modified xsi:type="dcterms:W3CDTF">2011-08-01T06:04:30Z</dcterms:modified>
  <cp:revision>1</cp:revision>
  <dc:title>Presentation - Virtual Assistant</dc:title>
</cp:coreProperties>
</file>

<file path=docProps/thumbnail.jpeg>
</file>